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4630400" cy="8229600"/>
  <p:notesSz cx="8229600" cy="14630400"/>
  <p:embeddedFontLst>
    <p:embeddedFont>
      <p:font typeface="Kanit Light" panose="020B0604020202020204" charset="-34"/>
      <p:regular r:id="rId12"/>
    </p:embeddedFont>
    <p:embeddedFont>
      <p:font typeface="Martel Sans" panose="020B0604020202020204" charset="0"/>
      <p:regular r:id="rId13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1" d="100"/>
          <a:sy n="51" d="100"/>
        </p:scale>
        <p:origin x="8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3507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13" Type="http://schemas.openxmlformats.org/officeDocument/2006/relationships/image" Target="../media/image31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26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PARCOURS UTILISATEUR – ÉTUDIANT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70960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Objectif utilisateur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77809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Acheter rapidement un panier anti-gaspi pas cher chez HyperFresh, sans friction, tout en réalisant des économies et en agissant pour l'environnement.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058829" y="458391"/>
            <a:ext cx="711518" cy="312301"/>
          </a:xfrm>
          <a:prstGeom prst="roundRect">
            <a:avLst>
              <a:gd name="adj" fmla="val 17882"/>
            </a:avLst>
          </a:prstGeom>
          <a:solidFill>
            <a:srgbClr val="DFECE9"/>
          </a:solidFill>
          <a:ln/>
        </p:spPr>
      </p:sp>
      <p:sp>
        <p:nvSpPr>
          <p:cNvPr id="3" name="Text 1"/>
          <p:cNvSpPr/>
          <p:nvPr/>
        </p:nvSpPr>
        <p:spPr>
          <a:xfrm>
            <a:off x="2158484" y="508159"/>
            <a:ext cx="512207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ÉTAPE 1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2058829" y="837128"/>
            <a:ext cx="3324106" cy="4155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Découverte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2058829" y="1667947"/>
            <a:ext cx="2077522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Points d'entrée clés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058829" y="2093714"/>
            <a:ext cx="5053608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Affiche en magasin HyperFresh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2058829" y="2417683"/>
            <a:ext cx="5053608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QR Code sur les caisses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2058829" y="2741652"/>
            <a:ext cx="5053608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Post Instagram campus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2058829" y="3065621"/>
            <a:ext cx="5053608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Bouche-à-oreille</a:t>
            </a:r>
            <a:endParaRPr lang="en-US" sz="13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583" y="1688783"/>
            <a:ext cx="5053608" cy="505360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2308027" y="7303175"/>
            <a:ext cx="10263545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Émotion: </a:t>
            </a:r>
            <a:r>
              <a:rPr lang="en-US" sz="130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😐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→ </a:t>
            </a:r>
            <a:r>
              <a:rPr lang="en-US" sz="130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🙂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"Ah, HyperFresh propose enfin un truc pour les étudiants et c'est super !"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2058829" y="7116247"/>
            <a:ext cx="22860" cy="654963"/>
          </a:xfrm>
          <a:prstGeom prst="rect">
            <a:avLst/>
          </a:prstGeom>
          <a:solidFill>
            <a:srgbClr val="437066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02707" y="558403"/>
            <a:ext cx="859869" cy="377190"/>
          </a:xfrm>
          <a:prstGeom prst="roundRect">
            <a:avLst>
              <a:gd name="adj" fmla="val 17887"/>
            </a:avLst>
          </a:prstGeom>
          <a:solidFill>
            <a:srgbClr val="DFECE9"/>
          </a:solidFill>
          <a:ln/>
        </p:spPr>
      </p:sp>
      <p:sp>
        <p:nvSpPr>
          <p:cNvPr id="4" name="Text 1"/>
          <p:cNvSpPr/>
          <p:nvPr/>
        </p:nvSpPr>
        <p:spPr>
          <a:xfrm>
            <a:off x="823079" y="618530"/>
            <a:ext cx="619125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ÉTAPE 2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02707" y="1015841"/>
            <a:ext cx="4595098" cy="509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0000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2️⃣</a:t>
            </a:r>
            <a:r>
              <a:rPr lang="en-US" sz="31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Inscription (Activation)</a:t>
            </a:r>
            <a:endParaRPr lang="en-US" sz="3150" dirty="0"/>
          </a:p>
        </p:txBody>
      </p:sp>
      <p:sp>
        <p:nvSpPr>
          <p:cNvPr id="6" name="Shape 3"/>
          <p:cNvSpPr/>
          <p:nvPr/>
        </p:nvSpPr>
        <p:spPr>
          <a:xfrm>
            <a:off x="702707" y="1826538"/>
            <a:ext cx="7738586" cy="2767846"/>
          </a:xfrm>
          <a:prstGeom prst="roundRect">
            <a:avLst>
              <a:gd name="adj" fmla="val 3964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79847" y="1826538"/>
            <a:ext cx="91440" cy="2767846"/>
          </a:xfrm>
          <a:prstGeom prst="roundRect">
            <a:avLst>
              <a:gd name="adj" fmla="val 92230"/>
            </a:avLst>
          </a:prstGeom>
          <a:solidFill>
            <a:srgbClr val="437066"/>
          </a:solidFill>
          <a:ln/>
        </p:spPr>
      </p:sp>
      <p:sp>
        <p:nvSpPr>
          <p:cNvPr id="8" name="Text 5"/>
          <p:cNvSpPr/>
          <p:nvPr/>
        </p:nvSpPr>
        <p:spPr>
          <a:xfrm>
            <a:off x="994886" y="2050137"/>
            <a:ext cx="2509957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Actions Simples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994886" y="2484239"/>
            <a:ext cx="722280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Scan QR Code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994886" y="2875597"/>
            <a:ext cx="722280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Accès Landing Page dédiée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994886" y="3266956"/>
            <a:ext cx="722280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Inscription rapide via Email / Google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994886" y="3658314"/>
            <a:ext cx="722280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Sélection du magasin favori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994886" y="4049673"/>
            <a:ext cx="722280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Consentement RGPD clair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702707" y="4795123"/>
            <a:ext cx="7738586" cy="1985129"/>
          </a:xfrm>
          <a:prstGeom prst="roundRect">
            <a:avLst>
              <a:gd name="adj" fmla="val 5527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679847" y="4795123"/>
            <a:ext cx="91440" cy="1985129"/>
          </a:xfrm>
          <a:prstGeom prst="roundRect">
            <a:avLst>
              <a:gd name="adj" fmla="val 92230"/>
            </a:avLst>
          </a:prstGeom>
          <a:solidFill>
            <a:srgbClr val="437066"/>
          </a:solidFill>
          <a:ln/>
        </p:spPr>
      </p:sp>
      <p:sp>
        <p:nvSpPr>
          <p:cNvPr id="16" name="Text 13"/>
          <p:cNvSpPr/>
          <p:nvPr/>
        </p:nvSpPr>
        <p:spPr>
          <a:xfrm>
            <a:off x="994886" y="5018723"/>
            <a:ext cx="2827496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Expérience Utilisateur Clé</a:t>
            </a:r>
            <a:endParaRPr lang="en-US" sz="1950" dirty="0"/>
          </a:p>
        </p:txBody>
      </p:sp>
      <p:sp>
        <p:nvSpPr>
          <p:cNvPr id="17" name="Text 14"/>
          <p:cNvSpPr/>
          <p:nvPr/>
        </p:nvSpPr>
        <p:spPr>
          <a:xfrm>
            <a:off x="994886" y="5452824"/>
            <a:ext cx="722280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Processus en </a:t>
            </a: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2 minutes max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994886" y="5844183"/>
            <a:ext cx="722280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Zéro formulaire long et fastidieux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994886" y="6235541"/>
            <a:ext cx="722280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Design intuitif et mobile-first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702707" y="7006114"/>
            <a:ext cx="7738586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Émotion: </a:t>
            </a:r>
            <a:r>
              <a:rPr lang="en-US" sz="155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🙂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"C’est simple, je peux tester immédiatement et ça me fait gagner du temps."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391960" y="515779"/>
            <a:ext cx="802005" cy="351711"/>
          </a:xfrm>
          <a:prstGeom prst="roundRect">
            <a:avLst>
              <a:gd name="adj" fmla="val 17893"/>
            </a:avLst>
          </a:prstGeom>
          <a:solidFill>
            <a:srgbClr val="DFECE9"/>
          </a:solidFill>
          <a:ln/>
        </p:spPr>
      </p:sp>
      <p:sp>
        <p:nvSpPr>
          <p:cNvPr id="3" name="Text 1"/>
          <p:cNvSpPr/>
          <p:nvPr/>
        </p:nvSpPr>
        <p:spPr>
          <a:xfrm>
            <a:off x="1504236" y="571857"/>
            <a:ext cx="577453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ÉTAPE 3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391960" y="942380"/>
            <a:ext cx="3745825" cy="475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0000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3️⃣</a:t>
            </a:r>
            <a:r>
              <a:rPr lang="en-US" sz="2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Premier usage </a:t>
            </a:r>
            <a:endParaRPr lang="en-US" sz="29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960" y="1699022"/>
            <a:ext cx="3948708" cy="7491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79245" y="2635448"/>
            <a:ext cx="234112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Accès au Catalogue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579245" y="3040261"/>
            <a:ext cx="3574137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Découverte des paniers anti-gaspi disponibles, avec des filtres clairs.</a:t>
            </a:r>
            <a:endParaRPr lang="en-US" sz="1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245" y="3850005"/>
            <a:ext cx="3574137" cy="2445425"/>
          </a:xfrm>
          <a:prstGeom prst="rect">
            <a:avLst/>
          </a:prstGeom>
        </p:spPr>
      </p:pic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0668" y="1699022"/>
            <a:ext cx="3948827" cy="74914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527953" y="2635448"/>
            <a:ext cx="2806184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Visualisation des Bénéfices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5527953" y="3040261"/>
            <a:ext cx="3574256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Prix réduit visible</a:t>
            </a:r>
            <a:endParaRPr lang="en-US" sz="1450" dirty="0"/>
          </a:p>
        </p:txBody>
      </p:sp>
      <p:sp>
        <p:nvSpPr>
          <p:cNvPr id="12" name="Text 7"/>
          <p:cNvSpPr/>
          <p:nvPr/>
        </p:nvSpPr>
        <p:spPr>
          <a:xfrm>
            <a:off x="5527953" y="3405307"/>
            <a:ext cx="3574256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Économie réalisée affichée</a:t>
            </a:r>
            <a:endParaRPr lang="en-US" sz="1450" dirty="0"/>
          </a:p>
        </p:txBody>
      </p:sp>
      <p:sp>
        <p:nvSpPr>
          <p:cNvPr id="13" name="Text 8"/>
          <p:cNvSpPr/>
          <p:nvPr/>
        </p:nvSpPr>
        <p:spPr>
          <a:xfrm>
            <a:off x="5527953" y="3770352"/>
            <a:ext cx="3574256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Impact écologique quantifié</a:t>
            </a:r>
            <a:endParaRPr lang="en-US" sz="14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9494" y="1699022"/>
            <a:ext cx="3948827" cy="74914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476780" y="2635448"/>
            <a:ext cx="246280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Réservation &amp; Paiement</a:t>
            </a:r>
            <a:endParaRPr lang="en-US" sz="1800" dirty="0"/>
          </a:p>
        </p:txBody>
      </p:sp>
      <p:sp>
        <p:nvSpPr>
          <p:cNvPr id="16" name="Text 10"/>
          <p:cNvSpPr/>
          <p:nvPr/>
        </p:nvSpPr>
        <p:spPr>
          <a:xfrm>
            <a:off x="9476780" y="3040261"/>
            <a:ext cx="3574256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Réservation du panier et paiement sécurisé directement via l'application.</a:t>
            </a:r>
            <a:endParaRPr lang="en-US" sz="1450" dirty="0"/>
          </a:p>
        </p:txBody>
      </p:sp>
      <p:sp>
        <p:nvSpPr>
          <p:cNvPr id="17" name="Text 11"/>
          <p:cNvSpPr/>
          <p:nvPr/>
        </p:nvSpPr>
        <p:spPr>
          <a:xfrm>
            <a:off x="1672828" y="6903958"/>
            <a:ext cx="11565493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Moment Aha: "Wow ! J’économise de l’argent concrètement et je contribue activement à éviter le gaspillage alimentaire. C'est gagnant-gagnant !"</a:t>
            </a:r>
            <a:endParaRPr lang="en-US" sz="1450" dirty="0"/>
          </a:p>
        </p:txBody>
      </p:sp>
      <p:sp>
        <p:nvSpPr>
          <p:cNvPr id="18" name="Shape 12"/>
          <p:cNvSpPr/>
          <p:nvPr/>
        </p:nvSpPr>
        <p:spPr>
          <a:xfrm>
            <a:off x="1391960" y="6693337"/>
            <a:ext cx="22860" cy="1020366"/>
          </a:xfrm>
          <a:prstGeom prst="rect">
            <a:avLst/>
          </a:prstGeom>
          <a:solidFill>
            <a:srgbClr val="437066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0218" y="620792"/>
            <a:ext cx="966430" cy="424220"/>
          </a:xfrm>
          <a:prstGeom prst="roundRect">
            <a:avLst>
              <a:gd name="adj" fmla="val 17883"/>
            </a:avLst>
          </a:prstGeom>
          <a:solidFill>
            <a:srgbClr val="DFECE9"/>
          </a:solidFill>
          <a:ln/>
        </p:spPr>
      </p:sp>
      <p:sp>
        <p:nvSpPr>
          <p:cNvPr id="3" name="Text 1"/>
          <p:cNvSpPr/>
          <p:nvPr/>
        </p:nvSpPr>
        <p:spPr>
          <a:xfrm>
            <a:off x="925592" y="688419"/>
            <a:ext cx="695682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ÉTAPE 4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0218" y="1135261"/>
            <a:ext cx="5847755" cy="572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dirty="0">
                <a:solidFill>
                  <a:srgbClr val="0000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4️⃣</a:t>
            </a:r>
            <a:r>
              <a:rPr lang="en-US" sz="35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Usage régulier (Rétention)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1176695" y="2498050"/>
            <a:ext cx="3516154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Notifications Personnalisées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0218" y="2986088"/>
            <a:ext cx="3902631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"Nouveaux paniers disponibles" ou rappels basés sur les préférences.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462" y="2045970"/>
            <a:ext cx="4567476" cy="4567476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6969" y="2852738"/>
            <a:ext cx="337780" cy="3377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937552" y="2317433"/>
            <a:ext cx="3121581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Gamification Engageante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9937552" y="2805470"/>
            <a:ext cx="3902631" cy="108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Accumulation de points, déblocage de badges et de récompenses exclusives.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462" y="2045970"/>
            <a:ext cx="4567476" cy="4567476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54152" y="3241477"/>
            <a:ext cx="337780" cy="33778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937552" y="4770477"/>
            <a:ext cx="2906435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Historique d'Économies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937552" y="5258514"/>
            <a:ext cx="3902631" cy="108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Tableau de bord clair des économies réalisées et de l'impact positif cumulé.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1462" y="2045970"/>
            <a:ext cx="4567476" cy="4567476"/>
          </a:xfrm>
          <a:prstGeom prst="rect">
            <a:avLst/>
          </a:prstGeom>
        </p:spPr>
      </p:pic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65413" y="5468660"/>
            <a:ext cx="337780" cy="337780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870591" y="4951095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Contenu Inspirant</a:t>
            </a:r>
            <a:endParaRPr lang="en-US" sz="2200" dirty="0"/>
          </a:p>
        </p:txBody>
      </p:sp>
      <p:sp>
        <p:nvSpPr>
          <p:cNvPr id="18" name="Text 10"/>
          <p:cNvSpPr/>
          <p:nvPr/>
        </p:nvSpPr>
        <p:spPr>
          <a:xfrm>
            <a:off x="790218" y="5439132"/>
            <a:ext cx="3902631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Recettes anti-gaspi et astuces pour une consommation durable.</a:t>
            </a:r>
            <a:endParaRPr lang="en-US" sz="1750" dirty="0"/>
          </a:p>
        </p:txBody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31462" y="2045970"/>
            <a:ext cx="4567476" cy="4567476"/>
          </a:xfrm>
          <a:prstGeom prst="rect">
            <a:avLst/>
          </a:prstGeom>
        </p:spPr>
      </p:pic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838230" y="5079921"/>
            <a:ext cx="337780" cy="337780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790218" y="6867406"/>
            <a:ext cx="13049964" cy="7450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Émotion: </a:t>
            </a:r>
            <a:r>
              <a:rPr lang="en-US" sz="175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😀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"L'application est devenue un réflexe. J’y pense naturellement quand j’ai faim, car c'est pratique et gratifiant."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28442" y="311825"/>
            <a:ext cx="485299" cy="213003"/>
          </a:xfrm>
          <a:prstGeom prst="roundRect">
            <a:avLst>
              <a:gd name="adj" fmla="val 17890"/>
            </a:avLst>
          </a:prstGeom>
          <a:solidFill>
            <a:srgbClr val="DFECE9"/>
          </a:solidFill>
          <a:ln/>
        </p:spPr>
      </p:sp>
      <p:sp>
        <p:nvSpPr>
          <p:cNvPr id="3" name="Text 1"/>
          <p:cNvSpPr/>
          <p:nvPr/>
        </p:nvSpPr>
        <p:spPr>
          <a:xfrm>
            <a:off x="3796427" y="345758"/>
            <a:ext cx="34932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ÉTAPE 5</a:t>
            </a:r>
            <a:endParaRPr lang="en-US" sz="700" dirty="0"/>
          </a:p>
        </p:txBody>
      </p:sp>
      <p:sp>
        <p:nvSpPr>
          <p:cNvPr id="4" name="Text 2"/>
          <p:cNvSpPr/>
          <p:nvPr/>
        </p:nvSpPr>
        <p:spPr>
          <a:xfrm>
            <a:off x="3728442" y="570190"/>
            <a:ext cx="346019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5️⃣</a:t>
            </a:r>
            <a:r>
              <a:rPr lang="en-US" sz="17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Fidélisation / Recommandation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446865" y="1259443"/>
            <a:ext cx="1612940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Programme de Parrainage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3728442" y="1504593"/>
            <a:ext cx="233136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Invitez des amis et recevez des avantages mutuels pour chaque nouveau membre.</a:t>
            </a:r>
            <a:endParaRPr lang="en-US" sz="8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9805" y="1023699"/>
            <a:ext cx="2510671" cy="2510671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78169" y="1741944"/>
            <a:ext cx="159425" cy="15942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570476" y="125944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Classement Campus</a:t>
            </a:r>
            <a:endParaRPr lang="en-US" sz="1100" dirty="0"/>
          </a:p>
        </p:txBody>
      </p:sp>
      <p:sp>
        <p:nvSpPr>
          <p:cNvPr id="10" name="Text 6"/>
          <p:cNvSpPr/>
          <p:nvPr/>
        </p:nvSpPr>
        <p:spPr>
          <a:xfrm>
            <a:off x="8570476" y="1504593"/>
            <a:ext cx="233136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Compétition amicale entre campus pour voir qui réduit le plus le gaspillage.</a:t>
            </a:r>
            <a:endParaRPr lang="en-US" sz="8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9805" y="1023699"/>
            <a:ext cx="2510671" cy="2510671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92569" y="1741944"/>
            <a:ext cx="159425" cy="15942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570476" y="2509004"/>
            <a:ext cx="1536502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Statut "Étudiant Engagé"</a:t>
            </a:r>
            <a:endParaRPr lang="en-US" sz="1100" dirty="0"/>
          </a:p>
        </p:txBody>
      </p:sp>
      <p:sp>
        <p:nvSpPr>
          <p:cNvPr id="14" name="Text 8"/>
          <p:cNvSpPr/>
          <p:nvPr/>
        </p:nvSpPr>
        <p:spPr>
          <a:xfrm>
            <a:off x="8570476" y="2754154"/>
            <a:ext cx="2331363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Reconnaissance pour les utilisateurs les plus actifs et respectueux de l'environnement.</a:t>
            </a:r>
            <a:endParaRPr lang="en-US" sz="8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59805" y="1023699"/>
            <a:ext cx="2510671" cy="2510671"/>
          </a:xfrm>
          <a:prstGeom prst="rect">
            <a:avLst/>
          </a:prstGeom>
        </p:spPr>
      </p:pic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92569" y="2656344"/>
            <a:ext cx="159425" cy="159425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4642247" y="2599730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Événements Exclusifs</a:t>
            </a:r>
            <a:endParaRPr lang="en-US" sz="1100" dirty="0"/>
          </a:p>
        </p:txBody>
      </p:sp>
      <p:sp>
        <p:nvSpPr>
          <p:cNvPr id="18" name="Text 10"/>
          <p:cNvSpPr/>
          <p:nvPr/>
        </p:nvSpPr>
        <p:spPr>
          <a:xfrm>
            <a:off x="3728442" y="2844879"/>
            <a:ext cx="233136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Accès à des ateliers culinaires anti-gaspi ou des rencontres avec des chefs.</a:t>
            </a:r>
            <a:endParaRPr lang="en-US" sz="850" dirty="0"/>
          </a:p>
        </p:txBody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59805" y="1023699"/>
            <a:ext cx="2510671" cy="2510671"/>
          </a:xfrm>
          <a:prstGeom prst="rect">
            <a:avLst/>
          </a:prstGeom>
        </p:spPr>
      </p:pic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778169" y="2656344"/>
            <a:ext cx="159425" cy="159425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3898463" y="3789402"/>
            <a:ext cx="7003375" cy="189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Émotion: </a:t>
            </a:r>
            <a:r>
              <a:rPr lang="en-US" sz="85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🤩</a:t>
            </a: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sz="850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"Je fais partie d’une communauté engagée, je suis fier de mon impact et je motive mes amis !"</a:t>
            </a:r>
            <a:endParaRPr lang="en-US" sz="850" dirty="0"/>
          </a:p>
        </p:txBody>
      </p:sp>
      <p:pic>
        <p:nvPicPr>
          <p:cNvPr id="22" name="Image 8" descr="preencoded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898463" y="4105989"/>
            <a:ext cx="7003375" cy="4791670"/>
          </a:xfrm>
          <a:prstGeom prst="rect">
            <a:avLst/>
          </a:prstGeom>
        </p:spPr>
      </p:pic>
      <p:sp>
        <p:nvSpPr>
          <p:cNvPr id="23" name="Shape 12"/>
          <p:cNvSpPr/>
          <p:nvPr/>
        </p:nvSpPr>
        <p:spPr>
          <a:xfrm>
            <a:off x="3728442" y="3661886"/>
            <a:ext cx="15240" cy="5363289"/>
          </a:xfrm>
          <a:prstGeom prst="rect">
            <a:avLst/>
          </a:prstGeom>
          <a:solidFill>
            <a:srgbClr val="437066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0D4E3976118641B5439B09F6A9B68B" ma:contentTypeVersion="0" ma:contentTypeDescription="Crée un document." ma:contentTypeScope="" ma:versionID="8d8287ffbc8586520138b9e7d267d1e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59a6fe2a7d9dc96896303587bf0a7fa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04730F3-B4A5-4D8B-978A-BC5DE88FE1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92147E3-6877-45E3-B019-3D01CB8D94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1F365C6-A573-4F7A-92D5-C9FF3541D0D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386</Words>
  <Application>Microsoft Office PowerPoint</Application>
  <PresentationFormat>Personnalisé</PresentationFormat>
  <Paragraphs>63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Martel Sans</vt:lpstr>
      <vt:lpstr>Arial</vt:lpstr>
      <vt:lpstr>Kanit Light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Daizyy NM</dc:creator>
  <cp:lastModifiedBy>Daizyy NM</cp:lastModifiedBy>
  <cp:revision>1</cp:revision>
  <dcterms:created xsi:type="dcterms:W3CDTF">2026-01-07T14:59:37Z</dcterms:created>
  <dcterms:modified xsi:type="dcterms:W3CDTF">2026-01-07T15:02:17Z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0x010100340D4E3976118641B5439B09F6A9B68B</vt:lpwstr>
  </property>
</Properties>
</file>